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63"/>
  </p:notesMasterIdLst>
  <p:sldIdLst>
    <p:sldId id="257" r:id="rId2"/>
    <p:sldId id="929" r:id="rId3"/>
    <p:sldId id="1042" r:id="rId4"/>
    <p:sldId id="1035" r:id="rId5"/>
    <p:sldId id="1036" r:id="rId6"/>
    <p:sldId id="1037" r:id="rId7"/>
    <p:sldId id="1041" r:id="rId8"/>
    <p:sldId id="1039" r:id="rId9"/>
    <p:sldId id="1040" r:id="rId10"/>
    <p:sldId id="1033" r:id="rId11"/>
    <p:sldId id="1023" r:id="rId12"/>
    <p:sldId id="916" r:id="rId13"/>
    <p:sldId id="920" r:id="rId14"/>
    <p:sldId id="1025" r:id="rId15"/>
    <p:sldId id="1026" r:id="rId16"/>
    <p:sldId id="1027" r:id="rId17"/>
    <p:sldId id="1028" r:id="rId18"/>
    <p:sldId id="1029" r:id="rId19"/>
    <p:sldId id="1030" r:id="rId20"/>
    <p:sldId id="1031" r:id="rId21"/>
    <p:sldId id="938" r:id="rId22"/>
    <p:sldId id="295" r:id="rId23"/>
    <p:sldId id="921" r:id="rId24"/>
    <p:sldId id="905" r:id="rId25"/>
    <p:sldId id="906" r:id="rId26"/>
    <p:sldId id="912" r:id="rId27"/>
    <p:sldId id="939" r:id="rId28"/>
    <p:sldId id="941" r:id="rId29"/>
    <p:sldId id="913" r:id="rId30"/>
    <p:sldId id="940" r:id="rId31"/>
    <p:sldId id="1038" r:id="rId32"/>
    <p:sldId id="914" r:id="rId33"/>
    <p:sldId id="891" r:id="rId34"/>
    <p:sldId id="942" r:id="rId35"/>
    <p:sldId id="1043" r:id="rId36"/>
    <p:sldId id="1060" r:id="rId37"/>
    <p:sldId id="1061" r:id="rId38"/>
    <p:sldId id="1044" r:id="rId39"/>
    <p:sldId id="1045" r:id="rId40"/>
    <p:sldId id="1046" r:id="rId41"/>
    <p:sldId id="1047" r:id="rId42"/>
    <p:sldId id="1048" r:id="rId43"/>
    <p:sldId id="1049" r:id="rId44"/>
    <p:sldId id="1050" r:id="rId45"/>
    <p:sldId id="1051" r:id="rId46"/>
    <p:sldId id="1052" r:id="rId47"/>
    <p:sldId id="1053" r:id="rId48"/>
    <p:sldId id="1054" r:id="rId49"/>
    <p:sldId id="1055" r:id="rId50"/>
    <p:sldId id="1056" r:id="rId51"/>
    <p:sldId id="1057" r:id="rId52"/>
    <p:sldId id="1058" r:id="rId53"/>
    <p:sldId id="1059" r:id="rId54"/>
    <p:sldId id="967" r:id="rId55"/>
    <p:sldId id="968" r:id="rId56"/>
    <p:sldId id="969" r:id="rId57"/>
    <p:sldId id="970" r:id="rId58"/>
    <p:sldId id="971" r:id="rId59"/>
    <p:sldId id="972" r:id="rId60"/>
    <p:sldId id="973" r:id="rId61"/>
    <p:sldId id="974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D8CE3-08BE-435E-8349-3E1F7324F9D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71BCC-C542-48C8-9BCC-113F8472C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92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25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1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637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3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8280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234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43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635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574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7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45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48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01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44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86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00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5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BCC79-A6B6-42BD-BA5D-10142EA7CDE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36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IN" sz="54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CODE GenAI and </a:t>
            </a:r>
            <a:r>
              <a:rPr lang="en-IN" sz="5400" b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Agentic AI</a:t>
            </a:r>
            <a:br>
              <a:rPr lang="en-IN" sz="54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dirty="0"/>
            </a:br>
            <a:endParaRPr sz="5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031E-59CA-8890-41DB-68BB9183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983"/>
            <a:ext cx="10515600" cy="1410788"/>
          </a:xfrm>
        </p:spPr>
        <p:txBody>
          <a:bodyPr>
            <a:noAutofit/>
          </a:bodyPr>
          <a:lstStyle/>
          <a:p>
            <a:pPr algn="ctr"/>
            <a:br>
              <a:rPr lang="en-IN" sz="5400" b="1" dirty="0"/>
            </a:br>
            <a:r>
              <a:rPr lang="en-IN" sz="5400" b="1" dirty="0"/>
              <a:t>What is Data?</a:t>
            </a:r>
            <a:br>
              <a:rPr lang="en-IN" sz="5400" b="1" dirty="0"/>
            </a:br>
            <a:br>
              <a:rPr lang="en-IN" sz="5400" b="1" dirty="0"/>
            </a:b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597387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2CD9-E7B9-74A8-4EB9-41A03578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6D48-BF1F-ECAE-04D8-B9DC67BB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70" y="1630017"/>
            <a:ext cx="10242342" cy="42812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Data is a collection of facts, figures, observations, or measurements that can be analyzed to gain insights.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It can be </a:t>
            </a:r>
            <a:r>
              <a:rPr lang="en-US" sz="2400" b="1" dirty="0"/>
              <a:t>structured</a:t>
            </a:r>
            <a:r>
              <a:rPr lang="en-US" sz="2400" dirty="0"/>
              <a:t> (like tables in a database) or </a:t>
            </a:r>
            <a:r>
              <a:rPr lang="en-US" sz="2400" b="1" dirty="0"/>
              <a:t>unstructured</a:t>
            </a:r>
            <a:r>
              <a:rPr lang="en-US" sz="2400" dirty="0"/>
              <a:t> (like text, images, or videos).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Data is crucial for decision-making in businesses, research, and technology.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0376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F0A57-1CB0-F774-FC9E-AA9352AA3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65" y="4458866"/>
            <a:ext cx="6721435" cy="21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C38C-1352-1C68-E094-F37327BE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Structured or Unstructured?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55862-6D50-4ED2-218E-68D98D057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Customer purchase history in a database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Video recordings of stock market news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Excel sheet with employee salary data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WhatsApp chat messages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Weather sensor readings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5180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D849-65B7-B2A7-5FD9-4134A79E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to Use ML, CV, NLP, and DL?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79C6-D8D9-180A-9E15-441D6152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Each technique—</a:t>
            </a:r>
            <a:r>
              <a:rPr lang="en-US" sz="2400" b="1" dirty="0"/>
              <a:t>Machine Learning (ML), Computer Vision (CV), Natural Language Processing (NLP), and Deep Learning (DL)</a:t>
            </a:r>
            <a:r>
              <a:rPr lang="en-US" sz="2400" dirty="0"/>
              <a:t>—is used based on the type of data and the problem being solved.</a:t>
            </a:r>
          </a:p>
          <a:p>
            <a:pPr>
              <a:lnSpc>
                <a:spcPct val="20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41524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F338-AD35-2C36-6E98-D344853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(ML)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8F10-1EFD-DDB3-FA84-8A27804C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77" y="1245326"/>
            <a:ext cx="10665823" cy="493163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 </a:t>
            </a:r>
            <a:r>
              <a:rPr lang="en-US" sz="2400" b="1" dirty="0"/>
              <a:t>Use ML when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have </a:t>
            </a:r>
            <a:r>
              <a:rPr lang="en-US" sz="2400" b="1" dirty="0"/>
              <a:t>structured/tabular data</a:t>
            </a:r>
            <a:r>
              <a:rPr lang="en-US" sz="2400" dirty="0"/>
              <a:t> (e.g., sales records, customer transactions).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need to make </a:t>
            </a:r>
            <a:r>
              <a:rPr lang="en-US" sz="2400" b="1" dirty="0"/>
              <a:t>predictions, classifications, or clustering</a:t>
            </a:r>
            <a:r>
              <a:rPr lang="en-US" sz="2400" dirty="0"/>
              <a:t>.</a:t>
            </a:r>
          </a:p>
          <a:p>
            <a:pPr>
              <a:buNone/>
            </a:pPr>
            <a:r>
              <a:rPr lang="en-US" sz="2400" dirty="0"/>
              <a:t> </a:t>
            </a:r>
            <a:r>
              <a:rPr lang="en-US" sz="2400" b="1" dirty="0"/>
              <a:t>Examples: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Predicting loan approvals (Classification)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Customer churn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Fraud detection in banking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Recommender systems (Netflix, Amazon)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0549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52D7-71DC-07CE-79E2-CE6A421AF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Computer Vision (CV)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DEE0-125F-669D-A911-41E82D3A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417" y="1480930"/>
            <a:ext cx="10103195" cy="443029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/>
              <a:t>Use CV when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are working with </a:t>
            </a:r>
            <a:r>
              <a:rPr lang="en-US" sz="2400" b="1" dirty="0"/>
              <a:t>images or videos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need to analyze, classify, or generate images.</a:t>
            </a:r>
          </a:p>
          <a:p>
            <a:pPr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Face recognition in security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Object detection in self-driving cars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Medical image analysis (e.g., detecting tumors in MRI scans)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Defect detection in manufacturing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0039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875B0-0741-4838-D9EA-F0AEFEE8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0707-3C64-A103-783D-FA57A912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9B961-C966-0CF0-1A4C-95F4DB4CC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235" y="1540565"/>
            <a:ext cx="10073377" cy="437065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/>
              <a:t>Use NLP when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are working with </a:t>
            </a:r>
            <a:r>
              <a:rPr lang="en-US" sz="2400" b="1" dirty="0"/>
              <a:t>text or speech data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need to understand, generate, or translate language.</a:t>
            </a:r>
          </a:p>
          <a:p>
            <a:pPr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Chatbots and virtual assistants (Siri, Alexa)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Sentiment analysis of customer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Machine translation (e.g., Google Translate)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Email spam detection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5284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217C-9856-DB67-0426-1732E173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D40B-2B74-4FD0-9449-C9C3328D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Deep Learning (DL)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E8521-8416-B6D9-3A02-D18551F51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92696"/>
            <a:ext cx="10590212" cy="471852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/>
              <a:t>Use DL when</a:t>
            </a:r>
            <a:r>
              <a:rPr lang="en-IN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Your dataset is </a:t>
            </a:r>
            <a:r>
              <a:rPr lang="en-IN" sz="2400" b="1" dirty="0"/>
              <a:t>large and complex</a:t>
            </a:r>
            <a:r>
              <a:rPr lang="en-IN" sz="2400" dirty="0"/>
              <a:t> (images, speech, unstructured text).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Traditional ML models do not perform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You need high accuracy and have </a:t>
            </a:r>
            <a:r>
              <a:rPr lang="en-IN" sz="2400" b="1" dirty="0"/>
              <a:t>computational power (GPUs/TPUs)</a:t>
            </a:r>
            <a:r>
              <a:rPr lang="en-IN" sz="2400" dirty="0"/>
              <a:t>.</a:t>
            </a:r>
          </a:p>
          <a:p>
            <a:pPr>
              <a:buNone/>
            </a:pPr>
            <a:r>
              <a:rPr lang="en-IN" sz="2400" b="1" dirty="0"/>
              <a:t>Examples: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Autonomous driving (Self-driving cars)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Image generation (Deepfake technology)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Speech recognition (Google Assistant, Alexa)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Large Language Models (ChatGPT, </a:t>
            </a:r>
            <a:r>
              <a:rPr lang="en-IN" sz="2400" dirty="0" err="1"/>
              <a:t>Gemini,COPILOT</a:t>
            </a:r>
            <a:r>
              <a:rPr lang="en-IN" sz="2400" dirty="0"/>
              <a:t>)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0103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sz="2800" dirty="0"/>
              <a:t>LinkedIn: https://www.linkedin.com/in/latha-t-k-b21018128/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Data Analysis ,SQL, PySpark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Data Visualization ,PowerBI, Tableau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sz="2800" dirty="0">
                <a:latin typeface="-apple-system"/>
              </a:rPr>
              <a:t>Generative AI, Prompt Engineering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BigData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BC1E-2630-3EEB-BFD4-A63527EC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A0C2-77B2-FF72-C297-0A809E7E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78" y="1699591"/>
            <a:ext cx="9884534" cy="42116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bank wants to predict whether a customer will default on a loan based on transaction history and demographics.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company wants to classify customer support emails as complaints, inquiries, or feedback.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factory needs an AI system to detect defects in manufactured products by analyzing images.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5189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86B75-A1D8-0738-B55C-4C9C96CD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65867"/>
            <a:ext cx="8592111" cy="55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81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635" y="1749287"/>
            <a:ext cx="10301977" cy="416193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sz="2400" dirty="0"/>
          </a:p>
          <a:p>
            <a:pPr marL="0" indent="0">
              <a:lnSpc>
                <a:spcPct val="200000"/>
              </a:lnSpc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038" y="2133600"/>
            <a:ext cx="6217750" cy="3778250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3407" y="2475731"/>
            <a:ext cx="6127011" cy="3093988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2720AE-CCE7-9FDB-FCA8-7AA7FA0B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52" y="1414468"/>
            <a:ext cx="10364646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60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99479-2D8B-35F3-A527-F4E54249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1276049"/>
            <a:ext cx="8297433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75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751" y="657875"/>
            <a:ext cx="8921660" cy="5439791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7704-BD35-3AA0-EC26-D25F8D56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2454964"/>
            <a:ext cx="8911687" cy="1172819"/>
          </a:xfrm>
        </p:spPr>
        <p:txBody>
          <a:bodyPr/>
          <a:lstStyle/>
          <a:p>
            <a:pPr algn="ctr"/>
            <a:r>
              <a:rPr lang="en-IN" b="1" dirty="0"/>
              <a:t>AI Vs Generative AI</a:t>
            </a:r>
          </a:p>
        </p:txBody>
      </p:sp>
    </p:spTree>
    <p:extLst>
      <p:ext uri="{BB962C8B-B14F-4D97-AF65-F5344CB8AC3E}">
        <p14:creationId xmlns:p14="http://schemas.microsoft.com/office/powerpoint/2010/main" val="3413557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615F8-B78B-CAB6-F7C9-907B91E6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9" y="319598"/>
            <a:ext cx="8538096" cy="60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23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E3FCE-6FCA-48D4-797D-AE7CAB73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84" y="391577"/>
            <a:ext cx="8071104" cy="57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8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87299-6EF0-32AC-B0D5-D20009C1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1280812"/>
            <a:ext cx="1052659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59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077AD-A7D0-7BE5-F3FD-43F5AE3D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551" y="483205"/>
            <a:ext cx="8643987" cy="54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11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32448-26DD-C62C-29F0-96855EC2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47" y="1872176"/>
            <a:ext cx="9795771" cy="24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1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2887B-0204-BBE2-4E73-AF448F05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83" y="537886"/>
            <a:ext cx="8093555" cy="54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8A24A-A60F-8F4A-C5BB-B09DBD7D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95108-C73E-596B-E29B-DFEFFE4EB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13" y="655917"/>
            <a:ext cx="8270637" cy="47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99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C8878-1041-BADA-817C-BA804A9CF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9C23C-FFC5-F224-6067-0B968EF2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52" y="434336"/>
            <a:ext cx="8043257" cy="55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92121-7259-88F6-CEFC-8D2B5D6E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31" y="636091"/>
            <a:ext cx="8828018" cy="53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06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35602-9FE7-E88D-ACB9-A1CF587C3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C989E-BBF3-E441-D89E-4BA55EE9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29" y="496193"/>
            <a:ext cx="8116197" cy="58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17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71396-CFBD-4F57-20AD-77086279D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966CD-EFE0-133E-390B-7E3690D4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87" y="652583"/>
            <a:ext cx="8573365" cy="55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1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2EC94-3194-785C-1A86-2BF3F755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85227-A331-DBE0-D58D-75C4F5AC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89" y="317987"/>
            <a:ext cx="9085437" cy="54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0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1C186-2356-D223-B7A8-169E580B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0EF34-7403-050E-C7F6-02919448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73" y="355870"/>
            <a:ext cx="7996617" cy="49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4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4BFB0-B8E3-2418-173E-2BDA227A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937FA-44C1-C2A5-C680-30391063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12" y="543666"/>
            <a:ext cx="8110131" cy="565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1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9278E-BA08-1DA1-AB4B-35ACCE2E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D4728-238B-4868-C4F4-3AE8DF6F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06" y="624607"/>
            <a:ext cx="7933323" cy="55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7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475F8-8E08-0CC7-B35A-217940522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51F51-49BC-3857-B706-2A50D22A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4" y="403280"/>
            <a:ext cx="9301520" cy="54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4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6CEB7-9162-14EB-41D6-0C8CDF9C8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750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47FA3-E542-907A-D536-3F21630F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113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745EC-D7DC-2263-30B5-C95B01132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65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3928B-05CD-A097-6831-7B9477BE6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11F58-4178-52BD-2E91-C69443F43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1190312"/>
            <a:ext cx="782111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65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AED07-D8AC-ADA8-44B1-AD2CA40C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85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35DC-0CBC-1A55-A833-B9C818341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371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34185-9545-F57E-CB45-ADA3FBE02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923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03C7-A92E-3160-E4A9-17D47432D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001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39C0-5DE5-3359-45ED-325B440C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Prompt Engineering?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F744-3A73-5388-0293-FE9F1693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practice of designing and refining prompts to optimize AI-generated responses.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Helps in guiding AI models like GPT-4 to produce relevant, accurate, and high-quality outputs.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Involves techniques like using clear instructions, providing context, and specifying output formats.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in applications such as chatbots, content generation, and decision-making systems.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41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8426-77AF-16B9-7358-D40D6ECB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E557-9429-C57B-2E28-A14B7C7D2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48" y="1461052"/>
            <a:ext cx="10222464" cy="44501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Zero-shot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Directly asking the model a question without examples.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Explain machine learning in simple terms.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are the key factors affecting stock market prices?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23759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D046-A249-99CE-035C-BED7A2C5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8A06-4D3E-2D30-B885-79078C6A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70" y="1709530"/>
            <a:ext cx="10242342" cy="42016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One-shot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Providing a single example to guide the AI’s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“Translate ‘Hello’ to French: Bonjour. Now translate ‘Goodbye’.”</a:t>
            </a:r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47111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CB62-74F2-5AF4-59C1-33F940CC7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7CBB-96CC-780B-1DE3-3975B9B9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0A1-5BE4-89DC-A7BF-42E695167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One-shot Prompting: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i="1" dirty="0"/>
              <a:t>If a person with a credit score of 750 and an income of $80,000 is approved for a loan, what about a person with a credit score of 680 and an income of $50,000?</a:t>
            </a:r>
            <a:endParaRPr lang="en-US" b="1" i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Few-shot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 person with a credit score of </a:t>
            </a:r>
            <a:r>
              <a:rPr lang="en-US" b="1" i="1" dirty="0"/>
              <a:t>750</a:t>
            </a:r>
            <a:r>
              <a:rPr lang="en-US" i="1" dirty="0"/>
              <a:t> and income of </a:t>
            </a:r>
            <a:r>
              <a:rPr lang="en-US" b="1" i="1" dirty="0"/>
              <a:t>$80,000</a:t>
            </a:r>
            <a:r>
              <a:rPr lang="en-US" i="1" dirty="0"/>
              <a:t> was </a:t>
            </a:r>
            <a:r>
              <a:rPr lang="en-US" b="1" i="1" dirty="0"/>
              <a:t>approved</a:t>
            </a:r>
            <a:r>
              <a:rPr lang="en-US" i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 person with a credit score of </a:t>
            </a:r>
            <a:r>
              <a:rPr lang="en-US" b="1" i="1" dirty="0"/>
              <a:t>600</a:t>
            </a:r>
            <a:r>
              <a:rPr lang="en-US" i="1" dirty="0"/>
              <a:t> and income of </a:t>
            </a:r>
            <a:r>
              <a:rPr lang="en-US" b="1" i="1" dirty="0"/>
              <a:t>$40,000</a:t>
            </a:r>
            <a:r>
              <a:rPr lang="en-US" i="1" dirty="0"/>
              <a:t> was </a:t>
            </a:r>
            <a:r>
              <a:rPr lang="en-US" b="1" i="1" dirty="0"/>
              <a:t>denied</a:t>
            </a:r>
            <a:r>
              <a:rPr lang="en-US" i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 person with a credit score of </a:t>
            </a:r>
            <a:r>
              <a:rPr lang="en-US" b="1" i="1" dirty="0"/>
              <a:t>720</a:t>
            </a:r>
            <a:r>
              <a:rPr lang="en-US" i="1" dirty="0"/>
              <a:t> and income of </a:t>
            </a:r>
            <a:r>
              <a:rPr lang="en-US" b="1" i="1" dirty="0"/>
              <a:t>$70,000</a:t>
            </a:r>
            <a:r>
              <a:rPr lang="en-US" i="1" dirty="0"/>
              <a:t> was </a:t>
            </a:r>
            <a:r>
              <a:rPr lang="en-US" b="1" i="1" dirty="0"/>
              <a:t>approved</a:t>
            </a:r>
            <a:r>
              <a:rPr lang="en-US" i="1" dirty="0"/>
              <a:t>.</a:t>
            </a:r>
          </a:p>
          <a:p>
            <a:r>
              <a:rPr lang="en-US" i="1" dirty="0"/>
              <a:t>Now, predict the loan decision for a person with a credit score of </a:t>
            </a:r>
            <a:r>
              <a:rPr lang="en-US" b="1" i="1" dirty="0"/>
              <a:t>680</a:t>
            </a:r>
            <a:r>
              <a:rPr lang="en-US" i="1" dirty="0"/>
              <a:t> and an income of </a:t>
            </a:r>
            <a:r>
              <a:rPr lang="en-US" b="1" i="1" dirty="0"/>
              <a:t>$50,000</a:t>
            </a:r>
            <a:r>
              <a:rPr lang="en-US" i="1" dirty="0"/>
              <a:t>."*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611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A6160-0A71-851C-D032-FAF4B97A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BE08-65AA-62C3-8E9F-6201E5F7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FF15-F16D-7E84-840B-B03084C4B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0809"/>
            <a:ext cx="10361612" cy="441041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/>
              <a:t>Chain-of-Thought (</a:t>
            </a:r>
            <a:r>
              <a:rPr lang="en-US" sz="2400" b="1" dirty="0" err="1"/>
              <a:t>CoT</a:t>
            </a:r>
            <a:r>
              <a:rPr lang="en-US" sz="2400" b="1" dirty="0"/>
              <a:t>)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Encouraging step-by-step reasoning for complex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“Solve 24 × 3 + 12. First, multiply 24 by 3, then add 12.”</a:t>
            </a:r>
            <a:endParaRPr lang="en-US" sz="2400" dirty="0"/>
          </a:p>
          <a:p>
            <a:endParaRPr lang="en-IN" sz="2400" dirty="0"/>
          </a:p>
          <a:p>
            <a:r>
              <a:rPr lang="en-US" sz="2400" dirty="0"/>
              <a:t>An investor is considering buying stocks in Company A. The company's revenue is growing at </a:t>
            </a:r>
            <a:r>
              <a:rPr lang="en-US" sz="2400" b="1" dirty="0"/>
              <a:t>10% per year</a:t>
            </a:r>
            <a:r>
              <a:rPr lang="en-US" sz="2400" dirty="0"/>
              <a:t>, and it has a </a:t>
            </a:r>
            <a:r>
              <a:rPr lang="en-US" sz="2400" b="1" dirty="0"/>
              <a:t>P/E ratio of 25</a:t>
            </a:r>
            <a:r>
              <a:rPr lang="en-US" sz="2400" dirty="0"/>
              <a:t>. Interest rates are expected to rise next year. Should the investor buy the stock? Explain step by step.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4978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45A70-849D-20AF-DAAC-8F0F81059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312E-A418-A85A-0719-1DE44061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AEF8-9797-B45A-77A4-4144E23A7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870" y="1610139"/>
            <a:ext cx="10013742" cy="43010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Role-based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Assigning a specific role to the AI for better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“You are a customer support agent. Answer the query professionally.”</a:t>
            </a:r>
            <a:endParaRPr lang="en-US" sz="2400" dirty="0"/>
          </a:p>
          <a:p>
            <a:endParaRPr lang="en-IN" sz="2400" dirty="0"/>
          </a:p>
          <a:p>
            <a:r>
              <a:rPr lang="en-US" sz="2400" dirty="0"/>
              <a:t>You are a seasoned financial advisor. A client wants to invest ₹10 lakhs and is looking for low-risk options. Provide a step-by-step investment strategy.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7498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091F-EE97-2173-6496-BE69AF36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0F9AB-702A-C8F3-2677-4AEC1699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47" y="753823"/>
            <a:ext cx="8199997" cy="53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5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3251A-A003-99C4-B4D4-7807E9BB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ED02-2C7D-44DB-800E-BC601B33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BB2C-0566-9B8C-6E7B-72B71C3D6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817" y="1798983"/>
            <a:ext cx="10331795" cy="41122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Persona-based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Making the AI respond in a particular style or tone.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“Explain quantum physics as if you were a 5-year-old.”</a:t>
            </a:r>
            <a:endParaRPr lang="en-US" sz="2400" dirty="0"/>
          </a:p>
          <a:p>
            <a:endParaRPr lang="en-IN" sz="2400" dirty="0"/>
          </a:p>
          <a:p>
            <a:r>
              <a:rPr lang="en-US" sz="2400" dirty="0"/>
              <a:t>You are the CFO of a multinational company. Your board is considering expanding into India. Analyze the financial risks and opportunities.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39748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C85C-8B12-C353-59B9-70490382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1EFD-2A4D-4847-813E-363C503F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0D92-71D0-EF52-B06B-8B406EE0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725" y="1805609"/>
            <a:ext cx="8915400" cy="37776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Refinement and Iterative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Adjusting prompts based on initial responses for better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If the response is too vague, rephrase with more details.</a:t>
            </a:r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8332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0E4A8-8A1F-2A3F-5938-23A007C5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322" y="939054"/>
            <a:ext cx="4784896" cy="49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7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33242-9559-7DBE-8920-36F6C2F9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647312"/>
            <a:ext cx="5649113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F404-5945-8BDF-789F-865355A5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0921B-EB58-D963-D4E9-5E00B6F8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5" y="365760"/>
            <a:ext cx="5966329" cy="5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7993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640</TotalTime>
  <Words>1044</Words>
  <Application>Microsoft Office PowerPoint</Application>
  <PresentationFormat>Widescreen</PresentationFormat>
  <Paragraphs>120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-apple-system</vt:lpstr>
      <vt:lpstr>Aptos</vt:lpstr>
      <vt:lpstr>Arial</vt:lpstr>
      <vt:lpstr>Calibri</vt:lpstr>
      <vt:lpstr>Century Gothic</vt:lpstr>
      <vt:lpstr>Google Sans</vt:lpstr>
      <vt:lpstr>Times New Roman</vt:lpstr>
      <vt:lpstr>Wingdings 3</vt:lpstr>
      <vt:lpstr>Wisp</vt:lpstr>
      <vt:lpstr>NO CODE GenAI and Agentic AI  </vt:lpstr>
      <vt:lpstr>WHO  AM I?</vt:lpstr>
      <vt:lpstr>AI Vs Generative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What is Data?  </vt:lpstr>
      <vt:lpstr>What is DATA?</vt:lpstr>
      <vt:lpstr>PowerPoint Presentation</vt:lpstr>
      <vt:lpstr>PowerPoint Presentation</vt:lpstr>
      <vt:lpstr>Structured or Unstructured?</vt:lpstr>
      <vt:lpstr>When to Use ML, CV, NLP, and DL? </vt:lpstr>
      <vt:lpstr>Machine Learning (ML) </vt:lpstr>
      <vt:lpstr>Computer Vision (CV)</vt:lpstr>
      <vt:lpstr>Natural Language Processing (NLP)</vt:lpstr>
      <vt:lpstr>Deep Learning (DL) </vt:lpstr>
      <vt:lpstr>Problem Statements</vt:lpstr>
      <vt:lpstr>PowerPoint Presentation</vt:lpstr>
      <vt:lpstr>Types of Analytics</vt:lpstr>
      <vt:lpstr>PowerPoint Presentation</vt:lpstr>
      <vt:lpstr>PowerPoint Presentation</vt:lpstr>
      <vt:lpstr>Data Science/Machine Learning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 Approach</vt:lpstr>
      <vt:lpstr>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Prompt Engineering? </vt:lpstr>
      <vt:lpstr>Methods of Prompt Engineering</vt:lpstr>
      <vt:lpstr>Methods of Prompt Engineering</vt:lpstr>
      <vt:lpstr>Methods of Prompt Engineering</vt:lpstr>
      <vt:lpstr>Methods of Prompt Engineering</vt:lpstr>
      <vt:lpstr>Methods of Prompt Engineering</vt:lpstr>
      <vt:lpstr>Methods of Prompt Engineering</vt:lpstr>
      <vt:lpstr>Methods of Prompt Engineering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Latha T K</dc:creator>
  <cp:lastModifiedBy>Latha T K</cp:lastModifiedBy>
  <cp:revision>9</cp:revision>
  <dcterms:created xsi:type="dcterms:W3CDTF">2025-04-07T03:42:36Z</dcterms:created>
  <dcterms:modified xsi:type="dcterms:W3CDTF">2025-10-13T03:18:27Z</dcterms:modified>
</cp:coreProperties>
</file>